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4" r:id="rId4"/>
    <p:sldId id="285" r:id="rId5"/>
    <p:sldId id="286" r:id="rId6"/>
    <p:sldId id="287" r:id="rId7"/>
    <p:sldId id="291" r:id="rId8"/>
    <p:sldId id="288" r:id="rId9"/>
    <p:sldId id="292" r:id="rId10"/>
    <p:sldId id="289" r:id="rId11"/>
    <p:sldId id="290" r:id="rId12"/>
    <p:sldId id="266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1A24CD3-204F-4468-8EE4-28A6668D006A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it-I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it-I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it-I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it-IT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B1A24CD3-204F-4468-8EE4-28A6668D006A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it-I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it-I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it-I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it-IT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it-IT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B1A24CD3-204F-4468-8EE4-28A6668D006A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it-IT" smtClean="0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it-I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it-I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it-IT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B1A24CD3-204F-4468-8EE4-28A6668D006A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it-IT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57AF16DE-A0D5-4438-950F-5B1E159C2C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it-I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it-I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it-I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4CD3-204F-4468-8EE4-28A6668D006A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it-IT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1A24CD3-204F-4468-8EE4-28A6668D006A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57AF16DE-A0D5-4438-950F-5B1E159C2C2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Tree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Sheak</a:t>
            </a:r>
            <a:r>
              <a:rPr lang="en-US" dirty="0" smtClean="0"/>
              <a:t> </a:t>
            </a:r>
            <a:r>
              <a:rPr lang="en-US" dirty="0" err="1" smtClean="0"/>
              <a:t>Rashed</a:t>
            </a:r>
            <a:r>
              <a:rPr lang="en-US" dirty="0" smtClean="0"/>
              <a:t> </a:t>
            </a:r>
            <a:r>
              <a:rPr lang="en-US" dirty="0" err="1" smtClean="0"/>
              <a:t>Haider</a:t>
            </a:r>
            <a:r>
              <a:rPr lang="en-US" dirty="0" smtClean="0"/>
              <a:t> Noori</a:t>
            </a:r>
          </a:p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Daffodil International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060" y="1803623"/>
            <a:ext cx="5483410" cy="228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60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13769"/>
            <a:ext cx="6508377" cy="802348"/>
          </a:xfrm>
        </p:spPr>
        <p:txBody>
          <a:bodyPr/>
          <a:lstStyle/>
          <a:p>
            <a:r>
              <a:rPr lang="en-US" b="1" dirty="0"/>
              <a:t>Basic Terminologies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004"/>
            <a:ext cx="8387977" cy="543858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 smtClean="0"/>
              <a:t>Subtree</a:t>
            </a:r>
            <a:r>
              <a:rPr lang="en-US" b="1" dirty="0" smtClean="0"/>
              <a:t>:</a:t>
            </a:r>
            <a:r>
              <a:rPr lang="en-US" dirty="0" smtClean="0"/>
              <a:t> A </a:t>
            </a:r>
            <a:r>
              <a:rPr lang="en-US" dirty="0" err="1"/>
              <a:t>subtree</a:t>
            </a:r>
            <a:r>
              <a:rPr lang="en-US" dirty="0"/>
              <a:t> of a given node includes one of its children and all of that child's </a:t>
            </a:r>
            <a:r>
              <a:rPr lang="en-US" b="1" dirty="0"/>
              <a:t>descendants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descendants of a node </a:t>
            </a:r>
            <a:r>
              <a:rPr lang="en-US" b="1" dirty="0"/>
              <a:t>n</a:t>
            </a:r>
            <a:r>
              <a:rPr lang="en-US" dirty="0"/>
              <a:t> are all nodes reachable from </a:t>
            </a:r>
            <a:r>
              <a:rPr lang="en-US" b="1" dirty="0"/>
              <a:t>n</a:t>
            </a:r>
            <a:r>
              <a:rPr lang="en-US" dirty="0"/>
              <a:t> (</a:t>
            </a:r>
            <a:r>
              <a:rPr lang="en-US" b="1" dirty="0"/>
              <a:t>n</a:t>
            </a:r>
            <a:r>
              <a:rPr lang="en-US" dirty="0"/>
              <a:t>'s children, its children's children, etc.). </a:t>
            </a:r>
            <a:endParaRPr lang="en-US" dirty="0" smtClean="0"/>
          </a:p>
          <a:p>
            <a:pPr lvl="1"/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dirty="0" smtClean="0"/>
              <a:t> example Figure 4, </a:t>
            </a:r>
            <a:r>
              <a:rPr lang="en-US" dirty="0"/>
              <a:t>node A has three </a:t>
            </a:r>
            <a:r>
              <a:rPr lang="en-US" dirty="0" err="1"/>
              <a:t>subtrees</a:t>
            </a:r>
            <a:r>
              <a:rPr lang="en-US" dirty="0"/>
              <a:t>: </a:t>
            </a:r>
          </a:p>
          <a:p>
            <a:pPr marL="800100" lvl="2" indent="-342900">
              <a:buFont typeface="+mj-ea"/>
              <a:buAutoNum type="circleNumDbPlain"/>
            </a:pPr>
            <a:r>
              <a:rPr lang="en-US" dirty="0"/>
              <a:t>B, D </a:t>
            </a:r>
            <a:endParaRPr lang="en-US" dirty="0" smtClean="0"/>
          </a:p>
          <a:p>
            <a:pPr marL="800100" lvl="2" indent="-342900">
              <a:buFont typeface="+mj-ea"/>
              <a:buAutoNum type="circleNumDbPlain"/>
            </a:pPr>
            <a:r>
              <a:rPr lang="en-US" dirty="0" smtClean="0"/>
              <a:t>I </a:t>
            </a:r>
          </a:p>
          <a:p>
            <a:pPr marL="800100" lvl="2" indent="-342900">
              <a:buFont typeface="+mj-ea"/>
              <a:buAutoNum type="circleNumDbPlain"/>
            </a:pPr>
            <a:r>
              <a:rPr lang="en-US" dirty="0" smtClean="0"/>
              <a:t>C</a:t>
            </a:r>
            <a:r>
              <a:rPr lang="en-US" dirty="0"/>
              <a:t>, E, F, G, J. </a:t>
            </a:r>
            <a:endParaRPr lang="en-US" dirty="0" smtClean="0"/>
          </a:p>
          <a:p>
            <a:r>
              <a:rPr lang="en-US" b="1" dirty="0" smtClean="0"/>
              <a:t>Level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level of a node </a:t>
            </a:r>
            <a:r>
              <a:rPr lang="en-US" i="1" dirty="0"/>
              <a:t>n</a:t>
            </a:r>
            <a:r>
              <a:rPr lang="en-US" dirty="0"/>
              <a:t> is the number of edges on the path from the root node to </a:t>
            </a:r>
            <a:r>
              <a:rPr lang="en-US" i="1" dirty="0"/>
              <a:t>n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/>
              <a:t>E</a:t>
            </a:r>
            <a:r>
              <a:rPr lang="en-US" dirty="0" smtClean="0"/>
              <a:t>xample</a:t>
            </a:r>
            <a:r>
              <a:rPr lang="en-US" dirty="0"/>
              <a:t>, the level of the </a:t>
            </a:r>
            <a:r>
              <a:rPr lang="en-US" dirty="0" err="1"/>
              <a:t>Felis</a:t>
            </a:r>
            <a:r>
              <a:rPr lang="en-US" dirty="0"/>
              <a:t> node in Figure 1 is five. </a:t>
            </a:r>
            <a:endParaRPr lang="en-US" dirty="0" smtClean="0"/>
          </a:p>
          <a:p>
            <a:pPr lvl="1"/>
            <a:r>
              <a:rPr lang="en-US" dirty="0" smtClean="0"/>
              <a:t>By </a:t>
            </a:r>
            <a:r>
              <a:rPr lang="en-US" dirty="0"/>
              <a:t>definition, the level of the root node is zero. </a:t>
            </a:r>
            <a:endParaRPr lang="en-US" dirty="0" smtClean="0"/>
          </a:p>
          <a:p>
            <a:r>
              <a:rPr lang="en-US" b="1" dirty="0" smtClean="0"/>
              <a:t>Height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height of a tree is equal to the maximum level of any node in the tree.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height of the tree in Figure 2 is two.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32" y="2772578"/>
            <a:ext cx="2901570" cy="156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96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58" y="2943409"/>
            <a:ext cx="8068241" cy="3765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13769"/>
            <a:ext cx="6508377" cy="802348"/>
          </a:xfrm>
        </p:spPr>
        <p:txBody>
          <a:bodyPr/>
          <a:lstStyle/>
          <a:p>
            <a:r>
              <a:rPr lang="en-US" b="1" dirty="0"/>
              <a:t>Basic Terminologies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789" y="1509063"/>
            <a:ext cx="8387977" cy="5438582"/>
          </a:xfrm>
        </p:spPr>
        <p:txBody>
          <a:bodyPr>
            <a:normAutofit/>
          </a:bodyPr>
          <a:lstStyle/>
          <a:p>
            <a:r>
              <a:rPr lang="en-US" b="1" dirty="0" smtClean="0"/>
              <a:t>Depth</a:t>
            </a:r>
            <a:endParaRPr lang="en-US" dirty="0" smtClean="0"/>
          </a:p>
          <a:p>
            <a:pPr lvl="1"/>
            <a:r>
              <a:rPr lang="en-US" dirty="0"/>
              <a:t>depth tells the number of steps (nodes) to get from a node back to the root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This tree has height 5, so the maximum depth is 4 (height - 1)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72722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61583"/>
            <a:ext cx="6508377" cy="1143000"/>
          </a:xfrm>
        </p:spPr>
        <p:txBody>
          <a:bodyPr/>
          <a:lstStyle/>
          <a:p>
            <a:r>
              <a:rPr lang="en-US" b="1" dirty="0" smtClean="0"/>
              <a:t>Tree cont.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9447"/>
          <a:stretch/>
        </p:blipFill>
        <p:spPr>
          <a:xfrm>
            <a:off x="1001061" y="1926666"/>
            <a:ext cx="7482120" cy="38555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28247" y="6164292"/>
            <a:ext cx="40550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Figure </a:t>
            </a:r>
            <a:r>
              <a:rPr lang="en-US" sz="1400" dirty="0" smtClean="0"/>
              <a:t>5: </a:t>
            </a:r>
            <a:r>
              <a:rPr lang="en-US" sz="1400" dirty="0"/>
              <a:t>A </a:t>
            </a:r>
            <a:r>
              <a:rPr lang="en-US" sz="1400" dirty="0" smtClean="0"/>
              <a:t>sample Tree of latters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312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61583"/>
            <a:ext cx="6508377" cy="1143000"/>
          </a:xfrm>
        </p:spPr>
        <p:txBody>
          <a:bodyPr/>
          <a:lstStyle/>
          <a:p>
            <a:r>
              <a:rPr lang="en-US" dirty="0"/>
              <a:t>BASIC TERMINOLOGIES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955804"/>
            <a:ext cx="8343154" cy="1346196"/>
          </a:xfrm>
        </p:spPr>
        <p:txBody>
          <a:bodyPr>
            <a:normAutofit/>
          </a:bodyPr>
          <a:lstStyle/>
          <a:p>
            <a:r>
              <a:rPr lang="en-US" sz="1800" dirty="0"/>
              <a:t>Root is a specially designed node (or data items) in a tree. It is the first node in the hierarchical arrangement of the data items. ‘A’ is a root node in the Fig. 8.1. Each data item in a tree is called a node. It specifies the data information and links (branches) to other data items.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29" y="3467108"/>
            <a:ext cx="8083924" cy="1597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8" y="5307856"/>
            <a:ext cx="8082125" cy="11915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33765" y="3407344"/>
            <a:ext cx="86658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Figure 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50080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31701"/>
            <a:ext cx="6508377" cy="1143000"/>
          </a:xfrm>
        </p:spPr>
        <p:txBody>
          <a:bodyPr/>
          <a:lstStyle/>
          <a:p>
            <a:r>
              <a:rPr lang="en-US" dirty="0" smtClean="0"/>
              <a:t>Classification of 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706" y="1930013"/>
            <a:ext cx="8501529" cy="437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37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31701"/>
            <a:ext cx="6508377" cy="1143000"/>
          </a:xfrm>
        </p:spPr>
        <p:txBody>
          <a:bodyPr/>
          <a:lstStyle/>
          <a:p>
            <a:r>
              <a:rPr lang="en-US" dirty="0" smtClean="0"/>
              <a:t>Binary Trees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3" y="1930400"/>
            <a:ext cx="8345786" cy="22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71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8" y="1893048"/>
            <a:ext cx="8477626" cy="479170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199" y="331701"/>
            <a:ext cx="6508377" cy="1143000"/>
          </a:xfrm>
        </p:spPr>
        <p:txBody>
          <a:bodyPr/>
          <a:lstStyle/>
          <a:p>
            <a:r>
              <a:rPr lang="en-US" dirty="0" smtClean="0"/>
              <a:t>Binary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427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76524"/>
            <a:ext cx="6508377" cy="1143000"/>
          </a:xfrm>
        </p:spPr>
        <p:txBody>
          <a:bodyPr/>
          <a:lstStyle/>
          <a:p>
            <a:r>
              <a:rPr lang="en-US" dirty="0" smtClean="0"/>
              <a:t>Strictly Binary 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85" y="1893049"/>
            <a:ext cx="8748197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06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61583"/>
            <a:ext cx="6508377" cy="1143000"/>
          </a:xfrm>
        </p:spPr>
        <p:txBody>
          <a:bodyPr/>
          <a:lstStyle/>
          <a:p>
            <a:r>
              <a:rPr lang="en-US" dirty="0" smtClean="0"/>
              <a:t>Complete Binary 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39" y="1867647"/>
            <a:ext cx="8738642" cy="452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68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46642"/>
            <a:ext cx="6508377" cy="1143000"/>
          </a:xfrm>
        </p:spPr>
        <p:txBody>
          <a:bodyPr/>
          <a:lstStyle/>
          <a:p>
            <a:r>
              <a:rPr lang="en-US" dirty="0"/>
              <a:t>TRAVERSING BINARY </a:t>
            </a:r>
            <a:r>
              <a:rPr lang="en-US" dirty="0" smtClean="0"/>
              <a:t>TREES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986429"/>
            <a:ext cx="8450436" cy="22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6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37075"/>
            <a:ext cx="6508377" cy="1143000"/>
          </a:xfrm>
        </p:spPr>
        <p:txBody>
          <a:bodyPr/>
          <a:lstStyle/>
          <a:p>
            <a:r>
              <a:rPr lang="en-US" b="1" dirty="0" smtClean="0"/>
              <a:t>Tree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2" y="1852158"/>
            <a:ext cx="8740586" cy="4841490"/>
          </a:xfrm>
        </p:spPr>
        <p:txBody>
          <a:bodyPr>
            <a:normAutofit/>
          </a:bodyPr>
          <a:lstStyle/>
          <a:p>
            <a:r>
              <a:rPr lang="en-US" dirty="0" smtClean="0"/>
              <a:t>Trees </a:t>
            </a:r>
            <a:r>
              <a:rPr lang="en-US" dirty="0"/>
              <a:t>are very </a:t>
            </a:r>
            <a:r>
              <a:rPr lang="en-US" dirty="0" smtClean="0"/>
              <a:t>flexible </a:t>
            </a:r>
            <a:r>
              <a:rPr lang="en-US" dirty="0"/>
              <a:t>and powerful non-liner data structure that can be used to represent data items possessing hierarchical relationship between the grand </a:t>
            </a:r>
            <a:r>
              <a:rPr lang="en-US" dirty="0" smtClean="0"/>
              <a:t>father </a:t>
            </a:r>
            <a:r>
              <a:rPr lang="en-US" dirty="0"/>
              <a:t>and his children and grand children as so on</a:t>
            </a:r>
            <a:r>
              <a:rPr lang="en-US" dirty="0" smtClean="0"/>
              <a:t>.</a:t>
            </a:r>
          </a:p>
          <a:p>
            <a:r>
              <a:rPr lang="en-US" dirty="0"/>
              <a:t>A tree is an ideal data structure for representing hierarchical </a:t>
            </a:r>
            <a:r>
              <a:rPr lang="en-US" dirty="0" smtClean="0"/>
              <a:t>data.</a:t>
            </a:r>
          </a:p>
          <a:p>
            <a:r>
              <a:rPr lang="en-US" dirty="0" smtClean="0"/>
              <a:t>A </a:t>
            </a:r>
            <a:r>
              <a:rPr lang="en-US" dirty="0"/>
              <a:t>tree can </a:t>
            </a:r>
            <a:r>
              <a:rPr lang="en-US" dirty="0" smtClean="0"/>
              <a:t>be theoretically </a:t>
            </a:r>
            <a:r>
              <a:rPr lang="en-US" dirty="0"/>
              <a:t>defined as a finite set of one or more data items (or nodes) such that </a:t>
            </a:r>
            <a:r>
              <a:rPr lang="en-US" dirty="0" smtClean="0"/>
              <a:t>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There is a special node called the </a:t>
            </a:r>
            <a:r>
              <a:rPr lang="en-US" b="1" dirty="0"/>
              <a:t>root</a:t>
            </a:r>
            <a:r>
              <a:rPr lang="en-US" dirty="0"/>
              <a:t> of the tree.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Removing nodes (or data item) are partitioned into number of mutually exclusive (i.e., disjoined) subsets each of which is itself a tree, are called sub tree</a:t>
            </a:r>
            <a:r>
              <a:rPr lang="en-US" dirty="0" smtClean="0"/>
              <a:t>.</a:t>
            </a:r>
          </a:p>
          <a:p>
            <a:r>
              <a:rPr lang="en-US" sz="2300" dirty="0" smtClean="0"/>
              <a:t>Be</a:t>
            </a:r>
            <a:r>
              <a:rPr lang="en-US" dirty="0" smtClean="0"/>
              <a:t>fore </a:t>
            </a:r>
            <a:r>
              <a:rPr lang="en-US" dirty="0"/>
              <a:t>we begin our study of tree data structures, let’s look at a few common examples.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88056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46642"/>
            <a:ext cx="6508377" cy="1143000"/>
          </a:xfrm>
        </p:spPr>
        <p:txBody>
          <a:bodyPr/>
          <a:lstStyle/>
          <a:p>
            <a:r>
              <a:rPr lang="en-US" dirty="0"/>
              <a:t>PRE ORDERS </a:t>
            </a:r>
            <a:r>
              <a:rPr lang="en-US" dirty="0" smtClean="0"/>
              <a:t>TRAVERSAL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81099"/>
            <a:ext cx="3771154" cy="348278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To traverse a non-empty binary tree in pre order following steps one to be processed </a:t>
            </a:r>
            <a:endParaRPr lang="en-US" dirty="0" smtClean="0"/>
          </a:p>
          <a:p>
            <a:pPr marL="571500" lvl="1" indent="-342900">
              <a:buFont typeface="+mj-lt"/>
              <a:buAutoNum type="arabicPeriod"/>
            </a:pPr>
            <a:r>
              <a:rPr lang="en-US" dirty="0" smtClean="0"/>
              <a:t>Visit </a:t>
            </a:r>
            <a:r>
              <a:rPr lang="en-US" dirty="0"/>
              <a:t>the root node 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 smtClean="0"/>
              <a:t>Traverse </a:t>
            </a:r>
            <a:r>
              <a:rPr lang="en-US" dirty="0"/>
              <a:t>the left sub tree in preorder </a:t>
            </a:r>
            <a:endParaRPr lang="en-US" dirty="0" smtClean="0"/>
          </a:p>
          <a:p>
            <a:pPr marL="571500" lvl="1" indent="-342900">
              <a:buFont typeface="+mj-lt"/>
              <a:buAutoNum type="arabicPeriod"/>
            </a:pPr>
            <a:r>
              <a:rPr lang="en-US" dirty="0" smtClean="0"/>
              <a:t>Traverse </a:t>
            </a:r>
            <a:r>
              <a:rPr lang="en-US" dirty="0"/>
              <a:t>the right sub tree in preorder</a:t>
            </a:r>
          </a:p>
          <a:p>
            <a:r>
              <a:rPr lang="en-US" dirty="0"/>
              <a:t>That is, in preorder traversal, the root node is visited (or processed) first, before traveling through left and right sub trees recursively.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740" y="2055158"/>
            <a:ext cx="3871489" cy="3174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15" y="5904904"/>
            <a:ext cx="8355735" cy="27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84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61583"/>
            <a:ext cx="6508377" cy="1143000"/>
          </a:xfrm>
        </p:spPr>
        <p:txBody>
          <a:bodyPr/>
          <a:lstStyle/>
          <a:p>
            <a:r>
              <a:rPr lang="en-US" dirty="0"/>
              <a:t>IN ORDER </a:t>
            </a:r>
            <a:r>
              <a:rPr lang="en-US" dirty="0" smtClean="0"/>
              <a:t>TRAVERSAL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209800"/>
            <a:ext cx="3995271" cy="3378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in order traversal of a non-empty binary tree is defined as follows : </a:t>
            </a:r>
            <a:endParaRPr lang="en-US" dirty="0" smtClean="0"/>
          </a:p>
          <a:p>
            <a:pPr marL="571500" lvl="1" indent="-342900">
              <a:buFont typeface="+mj-lt"/>
              <a:buAutoNum type="arabicPeriod"/>
            </a:pPr>
            <a:r>
              <a:rPr lang="en-US" dirty="0" smtClean="0"/>
              <a:t>Traverse </a:t>
            </a:r>
            <a:r>
              <a:rPr lang="en-US" dirty="0"/>
              <a:t>the left sub tree in order </a:t>
            </a:r>
            <a:endParaRPr lang="en-US" dirty="0" smtClean="0"/>
          </a:p>
          <a:p>
            <a:pPr marL="571500" lvl="1" indent="-342900">
              <a:buFont typeface="+mj-lt"/>
              <a:buAutoNum type="arabicPeriod"/>
            </a:pPr>
            <a:r>
              <a:rPr lang="en-US" dirty="0" smtClean="0"/>
              <a:t>Visit </a:t>
            </a:r>
            <a:r>
              <a:rPr lang="en-US" dirty="0"/>
              <a:t>the root node </a:t>
            </a:r>
            <a:endParaRPr lang="en-US" dirty="0" smtClean="0"/>
          </a:p>
          <a:p>
            <a:pPr marL="571500" lvl="1" indent="-342900">
              <a:buFont typeface="+mj-lt"/>
              <a:buAutoNum type="arabicPeriod"/>
            </a:pPr>
            <a:r>
              <a:rPr lang="en-US" dirty="0" smtClean="0"/>
              <a:t>Traverse </a:t>
            </a:r>
            <a:r>
              <a:rPr lang="en-US" dirty="0"/>
              <a:t>the right sub tree in order</a:t>
            </a:r>
          </a:p>
          <a:p>
            <a:r>
              <a:rPr lang="en-US" dirty="0"/>
              <a:t>In order traversal, the left sub tree is traversed recursively, before visiting the root. After visiting the root the right sub tree is traversed recursively, in order fashion.</a:t>
            </a:r>
          </a:p>
        </p:txBody>
      </p:sp>
      <p:sp>
        <p:nvSpPr>
          <p:cNvPr id="4" name="Rectangle 3"/>
          <p:cNvSpPr/>
          <p:nvPr/>
        </p:nvSpPr>
        <p:spPr>
          <a:xfrm>
            <a:off x="702235" y="5716930"/>
            <a:ext cx="7948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in order traversal of a binary tree in Fig. 8.12 is D, B, H, E, I, A, F, C, J, 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405" y="2473512"/>
            <a:ext cx="3513418" cy="28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79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46642"/>
            <a:ext cx="6508377" cy="1143000"/>
          </a:xfrm>
        </p:spPr>
        <p:txBody>
          <a:bodyPr/>
          <a:lstStyle/>
          <a:p>
            <a:r>
              <a:rPr lang="en-US" dirty="0"/>
              <a:t>POST ORDER </a:t>
            </a:r>
            <a:r>
              <a:rPr lang="en-US" dirty="0" smtClean="0"/>
              <a:t>TRAVERSAL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1"/>
            <a:ext cx="4174566" cy="315408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post order traversal of a non-empty binary tree can be defined as : </a:t>
            </a:r>
            <a:endParaRPr lang="en-US" dirty="0" smtClean="0"/>
          </a:p>
          <a:p>
            <a:pPr marL="571500" lvl="1" indent="-342900">
              <a:buFont typeface="+mj-lt"/>
              <a:buAutoNum type="arabicPeriod"/>
            </a:pPr>
            <a:r>
              <a:rPr lang="en-US" dirty="0" smtClean="0"/>
              <a:t>Traverse </a:t>
            </a:r>
            <a:r>
              <a:rPr lang="en-US" dirty="0"/>
              <a:t>the left sub tree in post order </a:t>
            </a:r>
            <a:endParaRPr lang="en-US" dirty="0" smtClean="0"/>
          </a:p>
          <a:p>
            <a:pPr marL="571500" lvl="1" indent="-342900">
              <a:buFont typeface="+mj-lt"/>
              <a:buAutoNum type="arabicPeriod"/>
            </a:pPr>
            <a:r>
              <a:rPr lang="en-US" dirty="0" smtClean="0"/>
              <a:t>Traverse </a:t>
            </a:r>
            <a:r>
              <a:rPr lang="en-US" dirty="0"/>
              <a:t>the right sub tree in post order </a:t>
            </a:r>
            <a:endParaRPr lang="en-US" dirty="0" smtClean="0"/>
          </a:p>
          <a:p>
            <a:pPr marL="571500" lvl="1" indent="-342900">
              <a:buFont typeface="+mj-lt"/>
              <a:buAutoNum type="arabicPeriod"/>
            </a:pPr>
            <a:r>
              <a:rPr lang="en-US" dirty="0" smtClean="0"/>
              <a:t>Visit </a:t>
            </a:r>
            <a:r>
              <a:rPr lang="en-US" dirty="0"/>
              <a:t>the root </a:t>
            </a:r>
            <a:r>
              <a:rPr lang="en-US" dirty="0" smtClean="0"/>
              <a:t>node</a:t>
            </a:r>
          </a:p>
          <a:p>
            <a:r>
              <a:rPr lang="en-US" dirty="0"/>
              <a:t>In Post Order traversal, the left and right sub tree(s) are recursively processed be- fore visiting the root.</a:t>
            </a:r>
          </a:p>
        </p:txBody>
      </p:sp>
      <p:sp>
        <p:nvSpPr>
          <p:cNvPr id="4" name="Rectangle 3"/>
          <p:cNvSpPr/>
          <p:nvPr/>
        </p:nvSpPr>
        <p:spPr>
          <a:xfrm>
            <a:off x="627528" y="5511364"/>
            <a:ext cx="8113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post order traversal of a binary tree in Fig. 8.12 is D, H, I, E, B, F, J, G, C, 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169" y="2234456"/>
            <a:ext cx="3705126" cy="303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79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61583"/>
            <a:ext cx="6878919" cy="1143000"/>
          </a:xfrm>
        </p:spPr>
        <p:txBody>
          <a:bodyPr/>
          <a:lstStyle/>
          <a:p>
            <a:r>
              <a:rPr lang="en-US" dirty="0" err="1" smtClean="0"/>
              <a:t>Inorder</a:t>
            </a:r>
            <a:r>
              <a:rPr lang="en-US" dirty="0" smtClean="0"/>
              <a:t>, Preorder and </a:t>
            </a:r>
            <a:r>
              <a:rPr lang="en-US" dirty="0" err="1" smtClean="0"/>
              <a:t>Postorder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298700"/>
            <a:ext cx="8039100" cy="36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9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16760"/>
            <a:ext cx="6508377" cy="1143000"/>
          </a:xfrm>
        </p:spPr>
        <p:txBody>
          <a:bodyPr/>
          <a:lstStyle/>
          <a:p>
            <a:r>
              <a:rPr lang="en-US" b="1" dirty="0"/>
              <a:t>Examples of Trees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1904" y="1940866"/>
            <a:ext cx="3412566" cy="2810432"/>
          </a:xfrm>
        </p:spPr>
        <p:txBody>
          <a:bodyPr>
            <a:normAutofit/>
          </a:bodyPr>
          <a:lstStyle/>
          <a:p>
            <a:r>
              <a:rPr lang="en-US" dirty="0" smtClean="0"/>
              <a:t>Our </a:t>
            </a:r>
            <a:r>
              <a:rPr lang="en-US" dirty="0"/>
              <a:t>first example of a tree is a classification tree from biology.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15" y="977430"/>
            <a:ext cx="5475039" cy="53767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5075" y="6384081"/>
            <a:ext cx="74407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Figure </a:t>
            </a:r>
            <a:r>
              <a:rPr lang="en-US" sz="1600" dirty="0" smtClean="0"/>
              <a:t>1: </a:t>
            </a:r>
            <a:r>
              <a:rPr lang="en-US" sz="1600" dirty="0"/>
              <a:t>Taxonomy of Some Common Animals Shown as a Tree</a:t>
            </a:r>
          </a:p>
        </p:txBody>
      </p:sp>
    </p:spTree>
    <p:extLst>
      <p:ext uri="{BB962C8B-B14F-4D97-AF65-F5344CB8AC3E}">
        <p14:creationId xmlns:p14="http://schemas.microsoft.com/office/powerpoint/2010/main" val="124420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16760"/>
            <a:ext cx="6508377" cy="1143000"/>
          </a:xfrm>
        </p:spPr>
        <p:txBody>
          <a:bodyPr/>
          <a:lstStyle/>
          <a:p>
            <a:r>
              <a:rPr lang="en-US" b="1" dirty="0"/>
              <a:t>Examples of Trees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907" y="1836279"/>
            <a:ext cx="8836211" cy="2810432"/>
          </a:xfrm>
        </p:spPr>
        <p:txBody>
          <a:bodyPr>
            <a:normAutofit/>
          </a:bodyPr>
          <a:lstStyle/>
          <a:p>
            <a:r>
              <a:rPr lang="en-US" dirty="0"/>
              <a:t>Another example of a tree structure that you probably use every day is a file system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</a:t>
            </a:r>
            <a:r>
              <a:rPr lang="en-US" dirty="0"/>
              <a:t>a file system, </a:t>
            </a:r>
            <a:r>
              <a:rPr lang="en-US" i="1" dirty="0"/>
              <a:t>directories</a:t>
            </a:r>
            <a:r>
              <a:rPr lang="en-US" dirty="0"/>
              <a:t>, or </a:t>
            </a:r>
            <a:r>
              <a:rPr lang="en-US" i="1" dirty="0"/>
              <a:t>folders</a:t>
            </a:r>
            <a:r>
              <a:rPr lang="en-US" dirty="0"/>
              <a:t>, are structured as a tree. </a:t>
            </a:r>
            <a:endParaRPr lang="en-US" dirty="0" smtClean="0"/>
          </a:p>
          <a:p>
            <a:r>
              <a:rPr lang="en-US" dirty="0" smtClean="0"/>
              <a:t>Figure 2 illustrates </a:t>
            </a:r>
            <a:r>
              <a:rPr lang="en-US" dirty="0"/>
              <a:t>a small part of a Unix file system hierarchy.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0115"/>
            <a:ext cx="9144000" cy="21067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38944" y="6123948"/>
            <a:ext cx="6155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</a:t>
            </a:r>
            <a:r>
              <a:rPr lang="en-US" dirty="0" smtClean="0"/>
              <a:t>2: </a:t>
            </a:r>
            <a:r>
              <a:rPr lang="en-US" dirty="0"/>
              <a:t>A Small Part of the Unix File System Hierarchy</a:t>
            </a:r>
          </a:p>
        </p:txBody>
      </p:sp>
    </p:spTree>
    <p:extLst>
      <p:ext uri="{BB962C8B-B14F-4D97-AF65-F5344CB8AC3E}">
        <p14:creationId xmlns:p14="http://schemas.microsoft.com/office/powerpoint/2010/main" val="1083927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907" y="316760"/>
            <a:ext cx="6508377" cy="1143000"/>
          </a:xfrm>
        </p:spPr>
        <p:txBody>
          <a:bodyPr/>
          <a:lstStyle/>
          <a:p>
            <a:r>
              <a:rPr lang="en-US" b="1" dirty="0"/>
              <a:t>Examples of Trees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438" y="1059347"/>
            <a:ext cx="7013386" cy="138000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final example of a tree is a web page. The following is an example of a simple web page written using HTML</a:t>
            </a:r>
            <a:r>
              <a:rPr lang="en-US" dirty="0" smtClean="0"/>
              <a:t>.</a:t>
            </a:r>
          </a:p>
          <a:p>
            <a:r>
              <a:rPr lang="en-US" dirty="0" smtClean="0"/>
              <a:t>Figure </a:t>
            </a:r>
            <a:r>
              <a:rPr lang="en-US" dirty="0"/>
              <a:t>shows the tree that corresponds to each of the HTML tags used to create the page.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965" y="2499116"/>
            <a:ext cx="5932204" cy="38807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0771" y="3350750"/>
            <a:ext cx="5720182" cy="32233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74367" y="6497473"/>
            <a:ext cx="67892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Figure 3: A Tree Corresponding to the Markup Elements of a Web Page</a:t>
            </a:r>
          </a:p>
        </p:txBody>
      </p:sp>
    </p:spTree>
    <p:extLst>
      <p:ext uri="{BB962C8B-B14F-4D97-AF65-F5344CB8AC3E}">
        <p14:creationId xmlns:p14="http://schemas.microsoft.com/office/powerpoint/2010/main" val="288075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789" y="104595"/>
            <a:ext cx="6508377" cy="802348"/>
          </a:xfrm>
        </p:spPr>
        <p:txBody>
          <a:bodyPr/>
          <a:lstStyle/>
          <a:p>
            <a:r>
              <a:rPr lang="en-US" b="1" dirty="0"/>
              <a:t>Basic Terminologies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358" y="933513"/>
            <a:ext cx="5460110" cy="2936253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9291" y="3944471"/>
            <a:ext cx="8845179" cy="3047994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Node </a:t>
            </a:r>
            <a:r>
              <a:rPr lang="en-US" dirty="0" smtClean="0"/>
              <a:t>: </a:t>
            </a:r>
            <a:r>
              <a:rPr lang="en-US" dirty="0"/>
              <a:t>A node is a fundamental part of a tree</a:t>
            </a:r>
            <a:r>
              <a:rPr lang="en-US" dirty="0" smtClean="0"/>
              <a:t>. Each </a:t>
            </a:r>
            <a:r>
              <a:rPr lang="en-US" dirty="0"/>
              <a:t>letter represents one </a:t>
            </a:r>
            <a:r>
              <a:rPr lang="en-US" b="1" dirty="0" smtClean="0"/>
              <a:t>node</a:t>
            </a:r>
            <a:endParaRPr lang="en-US" dirty="0" smtClean="0"/>
          </a:p>
          <a:p>
            <a:pPr lvl="1"/>
            <a:r>
              <a:rPr lang="en-US" dirty="0" smtClean="0"/>
              <a:t>It </a:t>
            </a:r>
            <a:r>
              <a:rPr lang="en-US" dirty="0"/>
              <a:t>can have a </a:t>
            </a:r>
            <a:r>
              <a:rPr lang="en-US" dirty="0" smtClean="0"/>
              <a:t>name. 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node may also have additional information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Edge</a:t>
            </a:r>
            <a:r>
              <a:rPr lang="en-US" dirty="0"/>
              <a:t> : the arrows from one node to another are called </a:t>
            </a:r>
            <a:r>
              <a:rPr lang="en-US" b="1" dirty="0" smtClean="0"/>
              <a:t>edges</a:t>
            </a:r>
            <a:endParaRPr lang="en-US" dirty="0" smtClean="0"/>
          </a:p>
          <a:p>
            <a:pPr lvl="1"/>
            <a:r>
              <a:rPr lang="en-US" dirty="0" smtClean="0"/>
              <a:t>An </a:t>
            </a:r>
            <a:r>
              <a:rPr lang="en-US" dirty="0"/>
              <a:t>edge connects two nodes to show that there is a relationship between them. </a:t>
            </a:r>
            <a:endParaRPr lang="en-US" dirty="0" smtClean="0"/>
          </a:p>
          <a:p>
            <a:pPr lvl="1"/>
            <a:r>
              <a:rPr lang="en-US" dirty="0" smtClean="0"/>
              <a:t>Every </a:t>
            </a:r>
            <a:r>
              <a:rPr lang="en-US" dirty="0"/>
              <a:t>node (except the root) is connected by exactly one incoming edge from another node. </a:t>
            </a:r>
            <a:endParaRPr lang="en-US" dirty="0" smtClean="0"/>
          </a:p>
          <a:p>
            <a:pPr lvl="1"/>
            <a:r>
              <a:rPr lang="en-US" dirty="0" smtClean="0"/>
              <a:t>Each </a:t>
            </a:r>
            <a:r>
              <a:rPr lang="en-US" dirty="0"/>
              <a:t>node may have several outgoing edges. 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770960" y="3376699"/>
            <a:ext cx="33389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Figure </a:t>
            </a:r>
            <a:r>
              <a:rPr lang="en-US" sz="1400" b="1" dirty="0" smtClean="0"/>
              <a:t>4</a:t>
            </a:r>
            <a:r>
              <a:rPr lang="en-US" sz="1400" b="1" dirty="0"/>
              <a:t>: P</a:t>
            </a:r>
            <a:r>
              <a:rPr lang="en-US" sz="1400" b="1" dirty="0" smtClean="0"/>
              <a:t>icture </a:t>
            </a:r>
            <a:r>
              <a:rPr lang="en-US" sz="1400" b="1" dirty="0"/>
              <a:t>of a tree </a:t>
            </a:r>
            <a:r>
              <a:rPr lang="en-US" sz="1400" b="1" dirty="0" smtClean="0"/>
              <a:t>of letters. 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04837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84" y="328710"/>
            <a:ext cx="6508377" cy="802348"/>
          </a:xfrm>
        </p:spPr>
        <p:txBody>
          <a:bodyPr/>
          <a:lstStyle/>
          <a:p>
            <a:r>
              <a:rPr lang="en-US" b="1" dirty="0"/>
              <a:t>Basic Terminologies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1" y="2300940"/>
            <a:ext cx="8686799" cy="5438582"/>
          </a:xfrm>
        </p:spPr>
        <p:txBody>
          <a:bodyPr>
            <a:normAutofit/>
          </a:bodyPr>
          <a:lstStyle/>
          <a:p>
            <a:r>
              <a:rPr lang="en-US" b="1" dirty="0"/>
              <a:t>Root : </a:t>
            </a:r>
            <a:r>
              <a:rPr lang="en-US" dirty="0"/>
              <a:t>the topmost node (with no incoming edges) is the </a:t>
            </a:r>
            <a:r>
              <a:rPr lang="en-US" dirty="0" smtClean="0"/>
              <a:t>root.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root of the tree is the only node in the tree that has no incoming edges. </a:t>
            </a:r>
            <a:endParaRPr lang="en-US" dirty="0" smtClean="0"/>
          </a:p>
          <a:p>
            <a:pPr lvl="1"/>
            <a:r>
              <a:rPr lang="en-US" dirty="0" smtClean="0"/>
              <a:t>Example</a:t>
            </a:r>
          </a:p>
          <a:p>
            <a:pPr lvl="2"/>
            <a:r>
              <a:rPr lang="en-US" dirty="0"/>
              <a:t>In </a:t>
            </a:r>
            <a:r>
              <a:rPr lang="en-US" dirty="0" smtClean="0"/>
              <a:t>Figure 4, node </a:t>
            </a:r>
            <a:r>
              <a:rPr lang="en-US" b="1" dirty="0" smtClean="0"/>
              <a:t>A </a:t>
            </a:r>
            <a:r>
              <a:rPr lang="en-US" dirty="0" smtClean="0"/>
              <a:t>is the root node of the tree</a:t>
            </a:r>
          </a:p>
          <a:p>
            <a:pPr lvl="2"/>
            <a:r>
              <a:rPr lang="en-US" dirty="0" smtClean="0"/>
              <a:t>In </a:t>
            </a:r>
            <a:r>
              <a:rPr lang="en-US" dirty="0"/>
              <a:t>Figure 2</a:t>
            </a:r>
            <a:r>
              <a:rPr lang="en-US" dirty="0" smtClean="0"/>
              <a:t>, </a:t>
            </a:r>
            <a:r>
              <a:rPr lang="en-US" b="1" dirty="0"/>
              <a:t>/</a:t>
            </a:r>
            <a:r>
              <a:rPr lang="en-US" dirty="0"/>
              <a:t> is the root of the tree</a:t>
            </a:r>
            <a:r>
              <a:rPr lang="en-US" dirty="0" smtClean="0"/>
              <a:t>.</a:t>
            </a:r>
          </a:p>
          <a:p>
            <a:r>
              <a:rPr lang="en-US" b="1" dirty="0"/>
              <a:t>Leaf Node</a:t>
            </a:r>
            <a:r>
              <a:rPr lang="en-US" dirty="0"/>
              <a:t> </a:t>
            </a:r>
            <a:r>
              <a:rPr lang="en-US" dirty="0" smtClean="0"/>
              <a:t>: A </a:t>
            </a:r>
            <a:r>
              <a:rPr lang="en-US" dirty="0"/>
              <a:t>leaf node is a node that has no children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bottom nodes (with no outgoing edges) are the </a:t>
            </a:r>
            <a:r>
              <a:rPr lang="en-US" b="1" dirty="0" smtClean="0"/>
              <a:t>leaves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Example </a:t>
            </a:r>
          </a:p>
          <a:p>
            <a:pPr lvl="2"/>
            <a:r>
              <a:rPr lang="en-US" dirty="0" smtClean="0"/>
              <a:t>In Figure 4, nodes </a:t>
            </a:r>
            <a:r>
              <a:rPr lang="en-US" b="1" dirty="0"/>
              <a:t>D</a:t>
            </a:r>
            <a:r>
              <a:rPr lang="en-US" dirty="0"/>
              <a:t>, </a:t>
            </a:r>
            <a:r>
              <a:rPr lang="en-US" b="1" dirty="0"/>
              <a:t>I</a:t>
            </a:r>
            <a:r>
              <a:rPr lang="en-US" dirty="0"/>
              <a:t>, </a:t>
            </a:r>
            <a:r>
              <a:rPr lang="en-US" b="1" dirty="0"/>
              <a:t>G</a:t>
            </a:r>
            <a:r>
              <a:rPr lang="en-US" dirty="0"/>
              <a:t> &amp; </a:t>
            </a:r>
            <a:r>
              <a:rPr lang="en-US" b="1" dirty="0" smtClean="0"/>
              <a:t>J</a:t>
            </a:r>
            <a:r>
              <a:rPr lang="en-US" dirty="0" smtClean="0"/>
              <a:t> are leaf nodes </a:t>
            </a:r>
            <a:endParaRPr lang="en-US" dirty="0"/>
          </a:p>
          <a:p>
            <a:pPr lvl="2"/>
            <a:r>
              <a:rPr lang="en-US" dirty="0"/>
              <a:t>in Figure </a:t>
            </a:r>
            <a:r>
              <a:rPr lang="en-US" dirty="0" smtClean="0"/>
              <a:t>1, </a:t>
            </a:r>
            <a:r>
              <a:rPr lang="en-US" b="1" dirty="0" smtClean="0"/>
              <a:t>Human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/>
              <a:t>Chimpanzee</a:t>
            </a:r>
            <a:r>
              <a:rPr lang="en-US" dirty="0"/>
              <a:t> are leaf </a:t>
            </a:r>
            <a:r>
              <a:rPr lang="en-US" dirty="0" smtClean="0"/>
              <a:t>nodes. 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316" y="283887"/>
            <a:ext cx="3669732" cy="197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89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848" y="343647"/>
            <a:ext cx="6508377" cy="652941"/>
          </a:xfrm>
        </p:spPr>
        <p:txBody>
          <a:bodyPr/>
          <a:lstStyle/>
          <a:p>
            <a:r>
              <a:rPr lang="en-US" b="1" dirty="0"/>
              <a:t>Basic Terminologies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47" y="1255065"/>
            <a:ext cx="8387977" cy="4273173"/>
          </a:xfrm>
        </p:spPr>
        <p:txBody>
          <a:bodyPr>
            <a:normAutofit/>
          </a:bodyPr>
          <a:lstStyle/>
          <a:p>
            <a:r>
              <a:rPr lang="en-US" b="1" dirty="0"/>
              <a:t>Path</a:t>
            </a:r>
            <a:r>
              <a:rPr lang="en-US" dirty="0"/>
              <a:t> : A path in a tree is a sequence of (zero or more) connected nodes;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xample</a:t>
            </a:r>
            <a:r>
              <a:rPr lang="en-US" dirty="0"/>
              <a:t>, here are 3 of the paths in the tree shown </a:t>
            </a:r>
            <a:r>
              <a:rPr lang="en-US" dirty="0" smtClean="0"/>
              <a:t>in Figure: 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The </a:t>
            </a:r>
            <a:r>
              <a:rPr lang="en-US" b="1" dirty="0"/>
              <a:t>length</a:t>
            </a:r>
            <a:r>
              <a:rPr lang="en-US" dirty="0"/>
              <a:t> of a path is the number of </a:t>
            </a:r>
            <a:r>
              <a:rPr lang="en-US" dirty="0" smtClean="0"/>
              <a:t>edges crossed</a:t>
            </a:r>
            <a:r>
              <a:rPr lang="en-US" dirty="0" smtClean="0"/>
              <a:t> </a:t>
            </a:r>
            <a:r>
              <a:rPr lang="en-US" dirty="0"/>
              <a:t>in the path, e.g.: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777" y="2446220"/>
            <a:ext cx="2997138" cy="15729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577" y="2296809"/>
            <a:ext cx="3202835" cy="17223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4764" y="4747491"/>
            <a:ext cx="3321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path A-&gt;B-&gt;D, length is 2</a:t>
            </a:r>
          </a:p>
          <a:p>
            <a:r>
              <a:rPr lang="en-US" dirty="0"/>
              <a:t>For path </a:t>
            </a:r>
            <a:r>
              <a:rPr lang="en-US" dirty="0" smtClean="0"/>
              <a:t>C-&gt;E, </a:t>
            </a:r>
            <a:r>
              <a:rPr lang="en-US" dirty="0"/>
              <a:t>length is 1</a:t>
            </a:r>
            <a:endParaRPr lang="en-US" dirty="0" smtClean="0"/>
          </a:p>
          <a:p>
            <a:r>
              <a:rPr lang="en-US" dirty="0"/>
              <a:t>For path </a:t>
            </a:r>
            <a:r>
              <a:rPr lang="en-US" dirty="0" smtClean="0"/>
              <a:t>D</a:t>
            </a:r>
            <a:r>
              <a:rPr lang="en-US" dirty="0"/>
              <a:t>, length is </a:t>
            </a:r>
            <a:r>
              <a:rPr lang="en-US" dirty="0" smtClean="0"/>
              <a:t>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019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730" y="254005"/>
            <a:ext cx="6508377" cy="802348"/>
          </a:xfrm>
        </p:spPr>
        <p:txBody>
          <a:bodyPr/>
          <a:lstStyle/>
          <a:p>
            <a:r>
              <a:rPr lang="en-US" b="1" dirty="0"/>
              <a:t>Basic Terminologies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729" y="1389534"/>
            <a:ext cx="8387977" cy="54385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Given two connected nodes like this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Node </a:t>
            </a:r>
            <a:r>
              <a:rPr lang="en-US" b="1" dirty="0"/>
              <a:t>A</a:t>
            </a:r>
            <a:r>
              <a:rPr lang="en-US" dirty="0"/>
              <a:t> is called the </a:t>
            </a:r>
            <a:r>
              <a:rPr lang="en-US" b="1" dirty="0"/>
              <a:t>parent</a:t>
            </a:r>
            <a:r>
              <a:rPr lang="en-US" dirty="0"/>
              <a:t>, and node </a:t>
            </a:r>
            <a:r>
              <a:rPr lang="en-US" b="1" dirty="0"/>
              <a:t>B</a:t>
            </a:r>
            <a:r>
              <a:rPr lang="en-US" dirty="0"/>
              <a:t> is called the </a:t>
            </a:r>
            <a:r>
              <a:rPr lang="en-US" b="1" dirty="0"/>
              <a:t>child</a:t>
            </a:r>
            <a:r>
              <a:rPr lang="en-US" dirty="0" smtClean="0"/>
              <a:t>.</a:t>
            </a:r>
          </a:p>
          <a:p>
            <a:r>
              <a:rPr lang="en-US" b="1" dirty="0"/>
              <a:t>Children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set of nodes </a:t>
            </a:r>
            <a:r>
              <a:rPr lang="en-US" i="1" dirty="0"/>
              <a:t>c</a:t>
            </a:r>
            <a:r>
              <a:rPr lang="en-US" dirty="0"/>
              <a:t> that have incoming edges from the same node to are said to be the children of that node. </a:t>
            </a:r>
          </a:p>
          <a:p>
            <a:pPr lvl="1"/>
            <a:r>
              <a:rPr lang="en-US" dirty="0"/>
              <a:t>In </a:t>
            </a:r>
            <a:r>
              <a:rPr lang="en-US" dirty="0" smtClean="0"/>
              <a:t>Figure </a:t>
            </a:r>
            <a:r>
              <a:rPr lang="en-US" dirty="0"/>
              <a:t>2, nodes log/, spool/, and </a:t>
            </a:r>
            <a:r>
              <a:rPr lang="en-US" dirty="0" err="1"/>
              <a:t>yp</a:t>
            </a:r>
            <a:r>
              <a:rPr lang="en-US" dirty="0"/>
              <a:t>/ are the children of node </a:t>
            </a:r>
            <a:r>
              <a:rPr lang="en-US" dirty="0" err="1"/>
              <a:t>var</a:t>
            </a:r>
            <a:r>
              <a:rPr lang="en-US" dirty="0"/>
              <a:t>/. </a:t>
            </a:r>
          </a:p>
          <a:p>
            <a:r>
              <a:rPr lang="en-US" b="1" dirty="0"/>
              <a:t>Parent </a:t>
            </a:r>
          </a:p>
          <a:p>
            <a:pPr lvl="1"/>
            <a:r>
              <a:rPr lang="en-US" dirty="0"/>
              <a:t>A node is the parent of all the nodes it connects to with outgoing edges. </a:t>
            </a:r>
          </a:p>
          <a:p>
            <a:pPr lvl="1"/>
            <a:r>
              <a:rPr lang="en-US" dirty="0"/>
              <a:t>In Figure 2 the node </a:t>
            </a:r>
            <a:r>
              <a:rPr lang="en-US" dirty="0" err="1"/>
              <a:t>var</a:t>
            </a:r>
            <a:r>
              <a:rPr lang="en-US" dirty="0"/>
              <a:t>/ is the parent of nodes log/, spool/, and </a:t>
            </a:r>
            <a:r>
              <a:rPr lang="en-US" dirty="0" err="1"/>
              <a:t>yp</a:t>
            </a:r>
            <a:r>
              <a:rPr lang="en-US" dirty="0"/>
              <a:t>/. </a:t>
            </a:r>
            <a:endParaRPr lang="en-US" dirty="0" smtClean="0"/>
          </a:p>
          <a:p>
            <a:r>
              <a:rPr lang="en-US" b="1" dirty="0"/>
              <a:t>Sibling </a:t>
            </a:r>
          </a:p>
          <a:p>
            <a:pPr lvl="1"/>
            <a:r>
              <a:rPr lang="en-US" dirty="0"/>
              <a:t>Nodes in the tree that are children of the same parent are said to be siblings. </a:t>
            </a:r>
          </a:p>
          <a:p>
            <a:pPr lvl="1"/>
            <a:r>
              <a:rPr lang="en-US" dirty="0"/>
              <a:t>The nodes </a:t>
            </a:r>
            <a:r>
              <a:rPr lang="en-US" dirty="0" err="1"/>
              <a:t>etc</a:t>
            </a:r>
            <a:r>
              <a:rPr lang="en-US" dirty="0"/>
              <a:t>/ and </a:t>
            </a:r>
            <a:r>
              <a:rPr lang="en-US" dirty="0" err="1"/>
              <a:t>usr</a:t>
            </a:r>
            <a:r>
              <a:rPr lang="en-US" dirty="0"/>
              <a:t>/ are siblings in the file system tree.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747" y="1538944"/>
            <a:ext cx="431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38119"/>
      </p:ext>
    </p:extLst>
  </p:cSld>
  <p:clrMapOvr>
    <a:masterClrMapping/>
  </p:clrMapOvr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1187</TotalTime>
  <Words>1204</Words>
  <Application>Microsoft Office PowerPoint</Application>
  <PresentationFormat>On-screen Show (4:3)</PresentationFormat>
  <Paragraphs>116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Century Gothic</vt:lpstr>
      <vt:lpstr>Wingdings 2</vt:lpstr>
      <vt:lpstr>Plaza</vt:lpstr>
      <vt:lpstr>Tree</vt:lpstr>
      <vt:lpstr>Tree</vt:lpstr>
      <vt:lpstr>Examples of Trees </vt:lpstr>
      <vt:lpstr>Examples of Trees </vt:lpstr>
      <vt:lpstr>Examples of Trees </vt:lpstr>
      <vt:lpstr>Basic Terminologies</vt:lpstr>
      <vt:lpstr>Basic Terminologies</vt:lpstr>
      <vt:lpstr>Basic Terminologies</vt:lpstr>
      <vt:lpstr>Basic Terminologies</vt:lpstr>
      <vt:lpstr>Basic Terminologies</vt:lpstr>
      <vt:lpstr>Basic Terminologies</vt:lpstr>
      <vt:lpstr>Tree cont.</vt:lpstr>
      <vt:lpstr>BASIC TERMINOLOGIES</vt:lpstr>
      <vt:lpstr>Classification of Tree</vt:lpstr>
      <vt:lpstr>Binary Trees</vt:lpstr>
      <vt:lpstr>Binary Trees</vt:lpstr>
      <vt:lpstr>Strictly Binary Tree</vt:lpstr>
      <vt:lpstr>Complete Binary Tree</vt:lpstr>
      <vt:lpstr>TRAVERSING BINARY TREES</vt:lpstr>
      <vt:lpstr>PRE ORDERS TRAVERSAL</vt:lpstr>
      <vt:lpstr>IN ORDER TRAVERSAL</vt:lpstr>
      <vt:lpstr>POST ORDER TRAVERSAL</vt:lpstr>
      <vt:lpstr>Inorder, Preorder and Postorder</vt:lpstr>
    </vt:vector>
  </TitlesOfParts>
  <Company>University of Trento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 R. H. Noori</dc:creator>
  <cp:lastModifiedBy>Windows User</cp:lastModifiedBy>
  <cp:revision>260</cp:revision>
  <dcterms:created xsi:type="dcterms:W3CDTF">2013-06-09T15:46:40Z</dcterms:created>
  <dcterms:modified xsi:type="dcterms:W3CDTF">2019-07-08T16:41:19Z</dcterms:modified>
</cp:coreProperties>
</file>